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257" r:id="rId5"/>
    <p:sldId id="288" r:id="rId6"/>
    <p:sldId id="268" r:id="rId7"/>
    <p:sldId id="267" r:id="rId8"/>
    <p:sldId id="272" r:id="rId9"/>
    <p:sldId id="263" r:id="rId10"/>
    <p:sldId id="289" r:id="rId11"/>
    <p:sldId id="285" r:id="rId12"/>
    <p:sldId id="273" r:id="rId13"/>
    <p:sldId id="274" r:id="rId14"/>
    <p:sldId id="286" r:id="rId15"/>
    <p:sldId id="275" r:id="rId16"/>
    <p:sldId id="278" r:id="rId17"/>
    <p:sldId id="276" r:id="rId18"/>
    <p:sldId id="287" r:id="rId19"/>
    <p:sldId id="277" r:id="rId20"/>
    <p:sldId id="279" r:id="rId21"/>
    <p:sldId id="280" r:id="rId22"/>
    <p:sldId id="281" r:id="rId23"/>
    <p:sldId id="282" r:id="rId24"/>
    <p:sldId id="283" r:id="rId25"/>
    <p:sldId id="284" r:id="rId26"/>
    <p:sldId id="290" r:id="rId27"/>
    <p:sldId id="291" r:id="rId28"/>
  </p:sldIdLst>
  <p:sldSz cx="12188825" cy="6858000"/>
  <p:notesSz cx="6858000" cy="9144000"/>
  <p:defaultTextStyle>
    <a:defPPr rtl="0">
      <a:defRPr lang="es-e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95" autoAdjust="0"/>
  </p:normalViewPr>
  <p:slideViewPr>
    <p:cSldViewPr>
      <p:cViewPr varScale="1">
        <p:scale>
          <a:sx n="114" d="100"/>
          <a:sy n="114" d="100"/>
        </p:scale>
        <p:origin x="414" y="1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09/06/2018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8672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451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1317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noProof="0" smtClean="0"/>
              <a:pPr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37636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ector recto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ector recto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íneas inferio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a libre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0" name="Forma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22" name="Marcador de posición de fecha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042E67D-14C0-4ED9-A218-9C14494A6A84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23" name="Marcador de posición de pie de página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4" name="Marcador de posición de número de diapositiva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0A1DB83-C382-4684-8887-65A03EA4FFF0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0E81D3-9B82-44CA-B1F9-FCEFDC87935B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E48AAE-5AE8-418A-A225-B506C222F2F9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ector recto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ector recto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ector recto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A1D35CA-82F5-4AD4-B9EC-66E805B73542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4CCE92-710B-4678-B1B1-EFCAA5CDF075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FB0F2C-25D9-4D7E-B43A-29A2E16C960D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34687D-B11B-47A5-95F6-B79DA932A6DF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3C656DE-1E46-4450-9484-A739B4FADFBC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A77F8B-D469-4ECD-B91E-3B01AD692331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9BA7B1C-709E-4257-93A5-EC2F0807D42F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íneas a la izquierda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a libre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09/06/2018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/>
              <a:t>Desarrollo de un videojuego con </a:t>
            </a:r>
            <a:r>
              <a:rPr lang="es-ES" dirty="0" err="1"/>
              <a:t>Unreal</a:t>
            </a:r>
            <a:r>
              <a:rPr lang="es-ES" dirty="0"/>
              <a:t> </a:t>
            </a:r>
            <a:r>
              <a:rPr lang="es-ES" dirty="0" err="1"/>
              <a:t>Engine</a:t>
            </a:r>
            <a:r>
              <a:rPr lang="es-ES" dirty="0"/>
              <a:t> 4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625176" y="3397250"/>
            <a:ext cx="8735325" cy="1752600"/>
          </a:xfrm>
        </p:spPr>
        <p:txBody>
          <a:bodyPr rtlCol="0"/>
          <a:lstStyle/>
          <a:p>
            <a:pPr rtl="0"/>
            <a:r>
              <a:rPr lang="es-ES" dirty="0"/>
              <a:t>Futuro imperfecto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B719C34-7BC2-48EA-BB82-181B6EAA7A84}"/>
              </a:ext>
            </a:extLst>
          </p:cNvPr>
          <p:cNvSpPr txBox="1"/>
          <p:nvPr/>
        </p:nvSpPr>
        <p:spPr>
          <a:xfrm>
            <a:off x="8974732" y="6273800"/>
            <a:ext cx="3888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David Segarra Rodríguez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F6A3-E717-4D06-995E-C41AE0850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884" y="-79065"/>
            <a:ext cx="10360501" cy="1223963"/>
          </a:xfrm>
        </p:spPr>
        <p:txBody>
          <a:bodyPr/>
          <a:lstStyle/>
          <a:p>
            <a:r>
              <a:rPr lang="es-ES" dirty="0"/>
              <a:t>Jugador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D237FC3-8FDC-47B8-9B7C-296062AB4862}"/>
              </a:ext>
            </a:extLst>
          </p:cNvPr>
          <p:cNvSpPr/>
          <p:nvPr/>
        </p:nvSpPr>
        <p:spPr>
          <a:xfrm>
            <a:off x="4572384" y="1031014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Character</a:t>
            </a:r>
            <a:endParaRPr lang="es-E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432068C-8996-4F5B-BA3E-541908451C51}"/>
              </a:ext>
            </a:extLst>
          </p:cNvPr>
          <p:cNvSpPr/>
          <p:nvPr/>
        </p:nvSpPr>
        <p:spPr>
          <a:xfrm>
            <a:off x="4572384" y="2919996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Jugador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5D72F53-0C6A-403D-BEBC-4A02D0CDF10D}"/>
              </a:ext>
            </a:extLst>
          </p:cNvPr>
          <p:cNvSpPr/>
          <p:nvPr/>
        </p:nvSpPr>
        <p:spPr>
          <a:xfrm>
            <a:off x="2926060" y="5357011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Animaciones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B0DC6B0-CA63-40AA-A65E-65950F2E5AC3}"/>
              </a:ext>
            </a:extLst>
          </p:cNvPr>
          <p:cNvSpPr/>
          <p:nvPr/>
        </p:nvSpPr>
        <p:spPr>
          <a:xfrm>
            <a:off x="6238428" y="5350399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Armas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136643F5-D679-47A1-9733-7BB6A52E9305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5624388" y="1945414"/>
            <a:ext cx="0" cy="974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F836D035-A433-49BF-9375-524A2817D4F4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3978064" y="3834396"/>
            <a:ext cx="1646324" cy="1522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3365B57F-D0B1-43DE-AC6D-EEB901633CB0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5624388" y="3834396"/>
            <a:ext cx="1666044" cy="1516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44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819D0-2A4C-43F7-83E2-9A1FDBB3D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315416"/>
            <a:ext cx="10360501" cy="1223963"/>
          </a:xfrm>
        </p:spPr>
        <p:txBody>
          <a:bodyPr/>
          <a:lstStyle/>
          <a:p>
            <a:r>
              <a:rPr lang="es-ES" dirty="0"/>
              <a:t>Jugador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2FD0114-827C-44E3-A663-FB732244C827}"/>
              </a:ext>
            </a:extLst>
          </p:cNvPr>
          <p:cNvSpPr txBox="1"/>
          <p:nvPr/>
        </p:nvSpPr>
        <p:spPr>
          <a:xfrm>
            <a:off x="1229996" y="1196752"/>
            <a:ext cx="10360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El jugador se puede mover libremente por el escenario 3D e interactuar con los elementos.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Existen dos tipos de ataques, débil y fuerte; que se pueden combinar entre ellos para realizar combos.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Dependiendo de que arma se lleve el combo es distinto.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Puede atraer a los enemigos normales con el magnetismo.</a:t>
            </a:r>
          </a:p>
          <a:p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Las acciones de esquivar y bloquear sirven para evitar daño que causan los enemigos.</a:t>
            </a:r>
          </a:p>
        </p:txBody>
      </p:sp>
    </p:spTree>
    <p:extLst>
      <p:ext uri="{BB962C8B-B14F-4D97-AF65-F5344CB8AC3E}">
        <p14:creationId xmlns:p14="http://schemas.microsoft.com/office/powerpoint/2010/main" val="139381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EC4683-2DF9-420D-80FE-0D87BD9E8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133"/>
            <a:ext cx="10360501" cy="1223963"/>
          </a:xfrm>
        </p:spPr>
        <p:txBody>
          <a:bodyPr/>
          <a:lstStyle/>
          <a:p>
            <a:r>
              <a:rPr lang="es-ES" dirty="0"/>
              <a:t>Sistema de combate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031606E-5D31-423D-BD33-A65D3AF4C97A}"/>
              </a:ext>
            </a:extLst>
          </p:cNvPr>
          <p:cNvSpPr/>
          <p:nvPr/>
        </p:nvSpPr>
        <p:spPr>
          <a:xfrm>
            <a:off x="1053852" y="3236333"/>
            <a:ext cx="1860393" cy="776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Evento de ataque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4FEF92C-CBFF-45C4-95E0-783BCAF80D82}"/>
              </a:ext>
            </a:extLst>
          </p:cNvPr>
          <p:cNvSpPr/>
          <p:nvPr/>
        </p:nvSpPr>
        <p:spPr>
          <a:xfrm>
            <a:off x="3900912" y="1223277"/>
            <a:ext cx="1734797" cy="7236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Ataque débil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B90DA33C-9BD0-4515-9BA8-0AD01364F658}"/>
              </a:ext>
            </a:extLst>
          </p:cNvPr>
          <p:cNvSpPr/>
          <p:nvPr/>
        </p:nvSpPr>
        <p:spPr>
          <a:xfrm>
            <a:off x="3728909" y="5749127"/>
            <a:ext cx="1734797" cy="7824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Ataque fuerte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A15DB8A9-FE06-462B-B3D9-A3AB468DFA74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2914245" y="1585102"/>
            <a:ext cx="986667" cy="2039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78ECB8FA-E24B-4217-BF99-02EE939982EC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914245" y="3624540"/>
            <a:ext cx="814664" cy="251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>
            <a:extLst>
              <a:ext uri="{FF2B5EF4-FFF2-40B4-BE49-F238E27FC236}">
                <a16:creationId xmlns:a16="http://schemas.microsoft.com/office/drawing/2014/main" id="{A8AF2800-45DF-4F10-AA50-B7D1507852D0}"/>
              </a:ext>
            </a:extLst>
          </p:cNvPr>
          <p:cNvSpPr/>
          <p:nvPr/>
        </p:nvSpPr>
        <p:spPr>
          <a:xfrm>
            <a:off x="10281305" y="3104908"/>
            <a:ext cx="1499304" cy="10392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Combo </a:t>
            </a:r>
            <a:r>
              <a:rPr lang="es-ES" sz="2000" dirty="0" err="1"/>
              <a:t>reset</a:t>
            </a:r>
            <a:endParaRPr lang="es-ES" sz="20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B911AE5-76C2-429E-848F-62BD52C49ECB}"/>
              </a:ext>
            </a:extLst>
          </p:cNvPr>
          <p:cNvSpPr/>
          <p:nvPr/>
        </p:nvSpPr>
        <p:spPr>
          <a:xfrm>
            <a:off x="7807089" y="1211397"/>
            <a:ext cx="1617051" cy="7430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Acumular combo débil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C56A6A4E-49DD-4750-8998-E597BC81E9F9}"/>
              </a:ext>
            </a:extLst>
          </p:cNvPr>
          <p:cNvSpPr/>
          <p:nvPr/>
        </p:nvSpPr>
        <p:spPr>
          <a:xfrm>
            <a:off x="7673838" y="5759574"/>
            <a:ext cx="1787221" cy="841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Acumular combo fuerte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8ED9C5C-21FD-415D-9DC2-D64BED7BBC2F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5635709" y="1582908"/>
            <a:ext cx="2171380" cy="2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0BEEFD4D-C7CF-4159-8CD6-E66262CD2D8C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5463706" y="6140344"/>
            <a:ext cx="2210132" cy="39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C5D514DE-4823-4B07-B097-2331072CD83F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>
            <a:off x="9424140" y="1582908"/>
            <a:ext cx="857165" cy="20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D4F06C9-E7C3-4385-872B-7F30A15151BC}"/>
              </a:ext>
            </a:extLst>
          </p:cNvPr>
          <p:cNvCxnSpPr>
            <a:cxnSpLocks/>
            <a:stCxn id="10" idx="3"/>
            <a:endCxn id="8" idx="2"/>
          </p:cNvCxnSpPr>
          <p:nvPr/>
        </p:nvCxnSpPr>
        <p:spPr>
          <a:xfrm flipV="1">
            <a:off x="9461059" y="3624540"/>
            <a:ext cx="820246" cy="255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: angular 14">
            <a:extLst>
              <a:ext uri="{FF2B5EF4-FFF2-40B4-BE49-F238E27FC236}">
                <a16:creationId xmlns:a16="http://schemas.microsoft.com/office/drawing/2014/main" id="{609AD987-B57B-416F-876F-18530D775247}"/>
              </a:ext>
            </a:extLst>
          </p:cNvPr>
          <p:cNvCxnSpPr>
            <a:cxnSpLocks/>
            <a:stCxn id="9" idx="2"/>
            <a:endCxn id="4" idx="2"/>
          </p:cNvCxnSpPr>
          <p:nvPr/>
        </p:nvCxnSpPr>
        <p:spPr>
          <a:xfrm rot="5400000" flipH="1">
            <a:off x="6688216" y="27021"/>
            <a:ext cx="7493" cy="3847304"/>
          </a:xfrm>
          <a:prstGeom prst="bentConnector3">
            <a:avLst>
              <a:gd name="adj1" fmla="val -30508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9F796190-91A2-40A0-9D75-AB42472419CC}"/>
              </a:ext>
            </a:extLst>
          </p:cNvPr>
          <p:cNvCxnSpPr>
            <a:cxnSpLocks/>
            <a:stCxn id="10" idx="0"/>
            <a:endCxn id="5" idx="0"/>
          </p:cNvCxnSpPr>
          <p:nvPr/>
        </p:nvCxnSpPr>
        <p:spPr>
          <a:xfrm rot="16200000" flipV="1">
            <a:off x="6576656" y="3768780"/>
            <a:ext cx="10447" cy="3971141"/>
          </a:xfrm>
          <a:prstGeom prst="bentConnector3">
            <a:avLst>
              <a:gd name="adj1" fmla="val 22881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3FBCBEA-F953-4BBD-9870-78D067724C16}"/>
              </a:ext>
            </a:extLst>
          </p:cNvPr>
          <p:cNvSpPr txBox="1"/>
          <p:nvPr/>
        </p:nvSpPr>
        <p:spPr>
          <a:xfrm>
            <a:off x="5973847" y="2478482"/>
            <a:ext cx="2278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Se vuelve a atacar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B3CDB3-0F4C-4D23-B290-3F69ACAD7613}"/>
              </a:ext>
            </a:extLst>
          </p:cNvPr>
          <p:cNvSpPr txBox="1"/>
          <p:nvPr/>
        </p:nvSpPr>
        <p:spPr>
          <a:xfrm>
            <a:off x="5791540" y="4345752"/>
            <a:ext cx="2397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Se vuelve a atacar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FCE5B7B-6724-4AC9-ADC7-F745F1957384}"/>
              </a:ext>
            </a:extLst>
          </p:cNvPr>
          <p:cNvSpPr txBox="1"/>
          <p:nvPr/>
        </p:nvSpPr>
        <p:spPr>
          <a:xfrm>
            <a:off x="9849643" y="1836490"/>
            <a:ext cx="1499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Pasa un tiempo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E98F251-6373-445E-954D-7A546FB4036A}"/>
              </a:ext>
            </a:extLst>
          </p:cNvPr>
          <p:cNvSpPr txBox="1"/>
          <p:nvPr/>
        </p:nvSpPr>
        <p:spPr>
          <a:xfrm>
            <a:off x="9894032" y="5175258"/>
            <a:ext cx="1499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Pasa un tiempo</a:t>
            </a:r>
          </a:p>
        </p:txBody>
      </p:sp>
    </p:spTree>
    <p:extLst>
      <p:ext uri="{BB962C8B-B14F-4D97-AF65-F5344CB8AC3E}">
        <p14:creationId xmlns:p14="http://schemas.microsoft.com/office/powerpoint/2010/main" val="406290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B0BEC7-C7F5-453B-ACD9-9641ABCC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243408"/>
            <a:ext cx="10360501" cy="1223963"/>
          </a:xfrm>
        </p:spPr>
        <p:txBody>
          <a:bodyPr/>
          <a:lstStyle/>
          <a:p>
            <a:r>
              <a:rPr lang="es-ES" dirty="0"/>
              <a:t>Enemigos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8986945-49AA-4475-B4E8-FB734B34B808}"/>
              </a:ext>
            </a:extLst>
          </p:cNvPr>
          <p:cNvSpPr/>
          <p:nvPr/>
        </p:nvSpPr>
        <p:spPr>
          <a:xfrm>
            <a:off x="4942284" y="52871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 err="1"/>
              <a:t>Character</a:t>
            </a:r>
            <a:endParaRPr lang="es-ES" sz="16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E24038A-45FD-4439-BE6A-93EE323A455B}"/>
              </a:ext>
            </a:extLst>
          </p:cNvPr>
          <p:cNvSpPr/>
          <p:nvPr/>
        </p:nvSpPr>
        <p:spPr>
          <a:xfrm>
            <a:off x="4942284" y="1710923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Enemigo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B6F4796-8BCE-43F3-8FB2-152530F2252F}"/>
              </a:ext>
            </a:extLst>
          </p:cNvPr>
          <p:cNvSpPr/>
          <p:nvPr/>
        </p:nvSpPr>
        <p:spPr>
          <a:xfrm>
            <a:off x="1508105" y="3078862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Robot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EE02848-D38A-4D4B-BA8B-4D47B8E32FB9}"/>
              </a:ext>
            </a:extLst>
          </p:cNvPr>
          <p:cNvSpPr/>
          <p:nvPr/>
        </p:nvSpPr>
        <p:spPr>
          <a:xfrm>
            <a:off x="8228502" y="3140967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Boss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B15660A4-2E5C-4802-A78C-01FF6C4D3D23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5783451" y="1175047"/>
            <a:ext cx="0" cy="535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B5EDBC7-91A8-43CF-ADB0-608FA07DBCC5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49272" y="2357256"/>
            <a:ext cx="3434179" cy="72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228E219E-627E-47A7-B47B-E2CCFD10FA0C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5783451" y="2357256"/>
            <a:ext cx="3286218" cy="783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5EC774-34A4-414C-8BC0-B2B43D80574A}"/>
              </a:ext>
            </a:extLst>
          </p:cNvPr>
          <p:cNvSpPr/>
          <p:nvPr/>
        </p:nvSpPr>
        <p:spPr>
          <a:xfrm>
            <a:off x="4925034" y="3070701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Enemigo</a:t>
            </a:r>
          </a:p>
          <a:p>
            <a:pPr algn="ctr"/>
            <a:r>
              <a:rPr lang="es-ES" sz="1600" dirty="0"/>
              <a:t>Duro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7DE2999-949A-458B-82E6-7D7CBAF22AE3}"/>
              </a:ext>
            </a:extLst>
          </p:cNvPr>
          <p:cNvSpPr/>
          <p:nvPr/>
        </p:nvSpPr>
        <p:spPr>
          <a:xfrm>
            <a:off x="2050382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AI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0A19762D-1351-434F-A0DA-052F60447BEB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flipH="1">
            <a:off x="5766201" y="2357256"/>
            <a:ext cx="17250" cy="713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8237DFB-A8C4-46D9-8568-F682A9553EC5}"/>
              </a:ext>
            </a:extLst>
          </p:cNvPr>
          <p:cNvSpPr/>
          <p:nvPr/>
        </p:nvSpPr>
        <p:spPr>
          <a:xfrm>
            <a:off x="4925034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Animaciones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492E015-E55C-4F2D-A9D7-7B753AFB1C69}"/>
              </a:ext>
            </a:extLst>
          </p:cNvPr>
          <p:cNvSpPr/>
          <p:nvPr/>
        </p:nvSpPr>
        <p:spPr>
          <a:xfrm>
            <a:off x="7885232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Armas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73B1F2B-4538-4B2B-BE28-747755B82970}"/>
              </a:ext>
            </a:extLst>
          </p:cNvPr>
          <p:cNvSpPr/>
          <p:nvPr/>
        </p:nvSpPr>
        <p:spPr>
          <a:xfrm>
            <a:off x="4787400" y="4312489"/>
            <a:ext cx="1957602" cy="8345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Contienen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1946D235-6DE0-4C2E-9C4C-E3B61040324F}"/>
              </a:ext>
            </a:extLst>
          </p:cNvPr>
          <p:cNvCxnSpPr>
            <a:cxnSpLocks/>
            <a:stCxn id="5" idx="2"/>
            <a:endCxn id="15" idx="2"/>
          </p:cNvCxnSpPr>
          <p:nvPr/>
        </p:nvCxnSpPr>
        <p:spPr>
          <a:xfrm>
            <a:off x="2349272" y="3725195"/>
            <a:ext cx="2438128" cy="1004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3B90BA3E-9630-4926-8EA5-B1196C615D5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5766201" y="3717034"/>
            <a:ext cx="0" cy="595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7FB724DF-2445-48D6-A321-7F8357C59F7D}"/>
              </a:ext>
            </a:extLst>
          </p:cNvPr>
          <p:cNvCxnSpPr>
            <a:cxnSpLocks/>
            <a:stCxn id="6" idx="2"/>
            <a:endCxn id="15" idx="6"/>
          </p:cNvCxnSpPr>
          <p:nvPr/>
        </p:nvCxnSpPr>
        <p:spPr>
          <a:xfrm flipH="1">
            <a:off x="6745002" y="3787300"/>
            <a:ext cx="2324667" cy="942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C775A529-F02B-467F-8A74-A7CCCA97DEDF}"/>
              </a:ext>
            </a:extLst>
          </p:cNvPr>
          <p:cNvCxnSpPr>
            <a:cxnSpLocks/>
            <a:stCxn id="15" idx="4"/>
            <a:endCxn id="13" idx="0"/>
          </p:cNvCxnSpPr>
          <p:nvPr/>
        </p:nvCxnSpPr>
        <p:spPr>
          <a:xfrm>
            <a:off x="5766201" y="5147077"/>
            <a:ext cx="0" cy="67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5A9BC6F-D024-475D-9396-0F5F0013D1BF}"/>
              </a:ext>
            </a:extLst>
          </p:cNvPr>
          <p:cNvCxnSpPr>
            <a:cxnSpLocks/>
            <a:stCxn id="15" idx="4"/>
            <a:endCxn id="11" idx="0"/>
          </p:cNvCxnSpPr>
          <p:nvPr/>
        </p:nvCxnSpPr>
        <p:spPr>
          <a:xfrm flipH="1">
            <a:off x="2891549" y="5147077"/>
            <a:ext cx="2874652" cy="67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D6D750E4-FA2E-4603-BEA9-8E03368E0CFD}"/>
              </a:ext>
            </a:extLst>
          </p:cNvPr>
          <p:cNvCxnSpPr>
            <a:cxnSpLocks/>
            <a:stCxn id="15" idx="4"/>
            <a:endCxn id="14" idx="0"/>
          </p:cNvCxnSpPr>
          <p:nvPr/>
        </p:nvCxnSpPr>
        <p:spPr>
          <a:xfrm>
            <a:off x="5766201" y="5147077"/>
            <a:ext cx="2960198" cy="67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93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66B63-96CB-4F91-9690-245E6903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171400"/>
            <a:ext cx="10360501" cy="1223963"/>
          </a:xfrm>
        </p:spPr>
        <p:txBody>
          <a:bodyPr/>
          <a:lstStyle/>
          <a:p>
            <a:r>
              <a:rPr lang="es-ES" dirty="0"/>
              <a:t>Tipos de enemigos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76275B-0272-433B-9402-F96ED13EE4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32532" y="1182298"/>
            <a:ext cx="2956094" cy="201622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11C53B1-9C4E-400A-A3F8-8256031407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38508" y="3645024"/>
            <a:ext cx="3311808" cy="201622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E7D5D3F-0D64-4B4B-8071-28D65B20A69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62585" y="1268760"/>
            <a:ext cx="3095784" cy="201622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CC1E4AF-BC92-44D6-BC0B-471D97C70EC6}"/>
              </a:ext>
            </a:extLst>
          </p:cNvPr>
          <p:cNvSpPr txBox="1"/>
          <p:nvPr/>
        </p:nvSpPr>
        <p:spPr>
          <a:xfrm>
            <a:off x="1165247" y="3259723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Robot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3D3BEE-8453-4DCA-AEAD-8834A4EEA2E9}"/>
              </a:ext>
            </a:extLst>
          </p:cNvPr>
          <p:cNvSpPr txBox="1"/>
          <p:nvPr/>
        </p:nvSpPr>
        <p:spPr>
          <a:xfrm>
            <a:off x="4510236" y="5733256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Enemigo duro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85E1038-F12F-41E2-8A7E-DC17A2786640}"/>
              </a:ext>
            </a:extLst>
          </p:cNvPr>
          <p:cNvSpPr txBox="1"/>
          <p:nvPr/>
        </p:nvSpPr>
        <p:spPr>
          <a:xfrm>
            <a:off x="8498309" y="3353487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Jefe final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3186DDA-2D50-415E-8767-E9AAD6D9BC7D}"/>
              </a:ext>
            </a:extLst>
          </p:cNvPr>
          <p:cNvSpPr txBox="1"/>
          <p:nvPr/>
        </p:nvSpPr>
        <p:spPr>
          <a:xfrm>
            <a:off x="8758708" y="4437112"/>
            <a:ext cx="27996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Principales diferencias:</a:t>
            </a:r>
          </a:p>
          <a:p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Daño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Vida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Sistema de combos</a:t>
            </a:r>
          </a:p>
        </p:txBody>
      </p:sp>
    </p:spTree>
    <p:extLst>
      <p:ext uri="{BB962C8B-B14F-4D97-AF65-F5344CB8AC3E}">
        <p14:creationId xmlns:p14="http://schemas.microsoft.com/office/powerpoint/2010/main" val="308401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7E3CAD-6636-4A01-864C-391A3A1D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243408"/>
            <a:ext cx="10360501" cy="1223963"/>
          </a:xfrm>
        </p:spPr>
        <p:txBody>
          <a:bodyPr/>
          <a:lstStyle/>
          <a:p>
            <a:r>
              <a:rPr lang="es-ES" dirty="0"/>
              <a:t>Enemigos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4409708-E56A-47F6-B6F8-973EF513A001}"/>
              </a:ext>
            </a:extLst>
          </p:cNvPr>
          <p:cNvSpPr txBox="1"/>
          <p:nvPr/>
        </p:nvSpPr>
        <p:spPr>
          <a:xfrm>
            <a:off x="1413892" y="1340768"/>
            <a:ext cx="100811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La toma de decisiones son controladas mediante un </a:t>
            </a:r>
            <a:r>
              <a:rPr lang="es-ES" dirty="0" err="1"/>
              <a:t>behaivor</a:t>
            </a:r>
            <a:r>
              <a:rPr lang="es-ES" dirty="0"/>
              <a:t> </a:t>
            </a:r>
            <a:r>
              <a:rPr lang="es-ES" dirty="0" err="1"/>
              <a:t>tree</a:t>
            </a:r>
            <a:r>
              <a:rPr lang="es-ES" dirty="0"/>
              <a:t> (IA)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Tienen un sistema de combos que lanzan por proximidad.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Se mueven usando el sistema de </a:t>
            </a:r>
            <a:r>
              <a:rPr lang="es-ES" dirty="0" err="1"/>
              <a:t>pathfinding</a:t>
            </a:r>
            <a:r>
              <a:rPr lang="es-ES" dirty="0"/>
              <a:t> y </a:t>
            </a:r>
            <a:r>
              <a:rPr lang="es-ES" dirty="0" err="1"/>
              <a:t>waypoints</a:t>
            </a:r>
            <a:r>
              <a:rPr lang="es-ES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Presentan un sistema de memoria de la última localización del jugador.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Son afectados por el magnetismo del jugador.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Está estructurado en forma de herencia para el re-uso de variables y métodos.</a:t>
            </a:r>
          </a:p>
        </p:txBody>
      </p:sp>
    </p:spTree>
    <p:extLst>
      <p:ext uri="{BB962C8B-B14F-4D97-AF65-F5344CB8AC3E}">
        <p14:creationId xmlns:p14="http://schemas.microsoft.com/office/powerpoint/2010/main" val="403642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6EE72-1C8A-49F2-BE0F-E9D78F8DF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-417102"/>
            <a:ext cx="10360501" cy="1223963"/>
          </a:xfrm>
        </p:spPr>
        <p:txBody>
          <a:bodyPr/>
          <a:lstStyle/>
          <a:p>
            <a:r>
              <a:rPr lang="es-ES" dirty="0"/>
              <a:t>IA de los enemigos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B6A3DFB-3658-40CE-BAD5-DA265B969A9F}"/>
              </a:ext>
            </a:extLst>
          </p:cNvPr>
          <p:cNvSpPr/>
          <p:nvPr/>
        </p:nvSpPr>
        <p:spPr>
          <a:xfrm>
            <a:off x="689570" y="3003703"/>
            <a:ext cx="1489922" cy="616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Maquina de estados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65BA9F50-6408-4599-A192-7804887CD063}"/>
              </a:ext>
            </a:extLst>
          </p:cNvPr>
          <p:cNvSpPr/>
          <p:nvPr/>
        </p:nvSpPr>
        <p:spPr>
          <a:xfrm>
            <a:off x="3736112" y="1067946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Quieto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E11237C-640A-4B42-AA79-85846716F270}"/>
              </a:ext>
            </a:extLst>
          </p:cNvPr>
          <p:cNvSpPr/>
          <p:nvPr/>
        </p:nvSpPr>
        <p:spPr>
          <a:xfrm>
            <a:off x="5425780" y="1720376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Patrullar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9CF2DFF4-3C6E-466E-9B75-822AAD335316}"/>
              </a:ext>
            </a:extLst>
          </p:cNvPr>
          <p:cNvSpPr/>
          <p:nvPr/>
        </p:nvSpPr>
        <p:spPr>
          <a:xfrm>
            <a:off x="5521575" y="2909387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Perseguir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92F600E-D8C9-429A-9AA5-1B4E99A731C0}"/>
              </a:ext>
            </a:extLst>
          </p:cNvPr>
          <p:cNvSpPr/>
          <p:nvPr/>
        </p:nvSpPr>
        <p:spPr>
          <a:xfrm>
            <a:off x="5425780" y="4181409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4666F38-49DA-476C-8D12-4AF2E8CA67FA}"/>
              </a:ext>
            </a:extLst>
          </p:cNvPr>
          <p:cNvSpPr/>
          <p:nvPr/>
        </p:nvSpPr>
        <p:spPr>
          <a:xfrm>
            <a:off x="5303488" y="5756040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Atacar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106750B-ADAF-4842-83FE-555D6B167087}"/>
              </a:ext>
            </a:extLst>
          </p:cNvPr>
          <p:cNvSpPr/>
          <p:nvPr/>
        </p:nvSpPr>
        <p:spPr>
          <a:xfrm>
            <a:off x="7115448" y="1746630"/>
            <a:ext cx="1191383" cy="635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 punto de ruta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104A3585-409D-42BD-AA5F-723379BBBA6C}"/>
              </a:ext>
            </a:extLst>
          </p:cNvPr>
          <p:cNvSpPr/>
          <p:nvPr/>
        </p:nvSpPr>
        <p:spPr>
          <a:xfrm>
            <a:off x="7199786" y="2959924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hacia el jugador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0DD89FDE-5E1A-43BA-8123-8953A8158B4B}"/>
              </a:ext>
            </a:extLst>
          </p:cNvPr>
          <p:cNvSpPr/>
          <p:nvPr/>
        </p:nvSpPr>
        <p:spPr>
          <a:xfrm>
            <a:off x="7231824" y="4243816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al último punto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EDB4A5B-2877-4A97-99BC-D2469FEA2E4B}"/>
              </a:ext>
            </a:extLst>
          </p:cNvPr>
          <p:cNvSpPr/>
          <p:nvPr/>
        </p:nvSpPr>
        <p:spPr>
          <a:xfrm>
            <a:off x="7489644" y="5842168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Modo combate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68F9603C-EE39-4EA4-A727-6F81D1256861}"/>
              </a:ext>
            </a:extLst>
          </p:cNvPr>
          <p:cNvCxnSpPr>
            <a:cxnSpLocks/>
            <a:stCxn id="9" idx="6"/>
            <a:endCxn id="14" idx="1"/>
          </p:cNvCxnSpPr>
          <p:nvPr/>
        </p:nvCxnSpPr>
        <p:spPr>
          <a:xfrm>
            <a:off x="6695670" y="2064499"/>
            <a:ext cx="4197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4BE23C98-8007-4275-BFF7-0F30D00C3263}"/>
              </a:ext>
            </a:extLst>
          </p:cNvPr>
          <p:cNvCxnSpPr>
            <a:cxnSpLocks/>
            <a:stCxn id="10" idx="6"/>
            <a:endCxn id="15" idx="1"/>
          </p:cNvCxnSpPr>
          <p:nvPr/>
        </p:nvCxnSpPr>
        <p:spPr>
          <a:xfrm flipV="1">
            <a:off x="6791465" y="3241205"/>
            <a:ext cx="408321" cy="12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C515A1E-AE1A-4260-ABCF-F0403AA505E5}"/>
              </a:ext>
            </a:extLst>
          </p:cNvPr>
          <p:cNvCxnSpPr>
            <a:cxnSpLocks/>
            <a:stCxn id="11" idx="6"/>
            <a:endCxn id="16" idx="1"/>
          </p:cNvCxnSpPr>
          <p:nvPr/>
        </p:nvCxnSpPr>
        <p:spPr>
          <a:xfrm flipV="1">
            <a:off x="6695670" y="4525097"/>
            <a:ext cx="536154" cy="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23571A6B-8835-4D39-968D-12F3DD9335A5}"/>
              </a:ext>
            </a:extLst>
          </p:cNvPr>
          <p:cNvCxnSpPr>
            <a:stCxn id="12" idx="6"/>
            <a:endCxn id="17" idx="1"/>
          </p:cNvCxnSpPr>
          <p:nvPr/>
        </p:nvCxnSpPr>
        <p:spPr>
          <a:xfrm>
            <a:off x="6573378" y="6100163"/>
            <a:ext cx="916266" cy="23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D938CBB4-B43F-47B8-942C-0A98D7F36DF1}"/>
              </a:ext>
            </a:extLst>
          </p:cNvPr>
          <p:cNvSpPr/>
          <p:nvPr/>
        </p:nvSpPr>
        <p:spPr>
          <a:xfrm>
            <a:off x="9146388" y="1741683"/>
            <a:ext cx="1191383" cy="635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al punto de ruta</a:t>
            </a: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D4E92E98-B62B-40C3-B6CC-FE3BFCD8AA87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8306831" y="2059552"/>
            <a:ext cx="839557" cy="4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1695CF-E34B-42CA-B7DC-1CEDE994DF65}"/>
              </a:ext>
            </a:extLst>
          </p:cNvPr>
          <p:cNvSpPr txBox="1"/>
          <p:nvPr/>
        </p:nvSpPr>
        <p:spPr>
          <a:xfrm>
            <a:off x="3726805" y="2768128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visto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D0E416B-91A7-437B-9A83-29C6E7CD2AB8}"/>
              </a:ext>
            </a:extLst>
          </p:cNvPr>
          <p:cNvSpPr txBox="1"/>
          <p:nvPr/>
        </p:nvSpPr>
        <p:spPr>
          <a:xfrm rot="1312995">
            <a:off x="3428529" y="3999228"/>
            <a:ext cx="126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perdido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05A293A-A195-44B7-8A63-4EB9E6470D77}"/>
              </a:ext>
            </a:extLst>
          </p:cNvPr>
          <p:cNvSpPr txBox="1"/>
          <p:nvPr/>
        </p:nvSpPr>
        <p:spPr>
          <a:xfrm>
            <a:off x="3092718" y="4876954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cerca</a:t>
            </a: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C5F591A8-1575-429A-A2A4-6170C3587F2F}"/>
              </a:ext>
            </a:extLst>
          </p:cNvPr>
          <p:cNvSpPr/>
          <p:nvPr/>
        </p:nvSpPr>
        <p:spPr>
          <a:xfrm>
            <a:off x="10126860" y="5816993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Atacar</a:t>
            </a: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C7B799AE-E1E0-4269-BC2E-41F788BFD647}"/>
              </a:ext>
            </a:extLst>
          </p:cNvPr>
          <p:cNvCxnSpPr>
            <a:stCxn id="17" idx="3"/>
            <a:endCxn id="27" idx="1"/>
          </p:cNvCxnSpPr>
          <p:nvPr/>
        </p:nvCxnSpPr>
        <p:spPr>
          <a:xfrm flipV="1">
            <a:off x="8564651" y="6098274"/>
            <a:ext cx="1562209" cy="25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7E123A5D-06E7-4073-8851-87DDE488A30D}"/>
              </a:ext>
            </a:extLst>
          </p:cNvPr>
          <p:cNvSpPr txBox="1"/>
          <p:nvPr/>
        </p:nvSpPr>
        <p:spPr>
          <a:xfrm>
            <a:off x="8808252" y="5400174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en rango</a:t>
            </a:r>
          </a:p>
        </p:txBody>
      </p:sp>
      <p:sp>
        <p:nvSpPr>
          <p:cNvPr id="51" name="Corchetes 50">
            <a:extLst>
              <a:ext uri="{FF2B5EF4-FFF2-40B4-BE49-F238E27FC236}">
                <a16:creationId xmlns:a16="http://schemas.microsoft.com/office/drawing/2014/main" id="{773A1D9F-423C-4AD0-8B61-CDC11A1756BA}"/>
              </a:ext>
            </a:extLst>
          </p:cNvPr>
          <p:cNvSpPr/>
          <p:nvPr/>
        </p:nvSpPr>
        <p:spPr>
          <a:xfrm>
            <a:off x="5372369" y="1580935"/>
            <a:ext cx="5158553" cy="1059335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4" name="Corchetes 53">
            <a:extLst>
              <a:ext uri="{FF2B5EF4-FFF2-40B4-BE49-F238E27FC236}">
                <a16:creationId xmlns:a16="http://schemas.microsoft.com/office/drawing/2014/main" id="{7ABA72FC-02FA-4EE4-A171-67D24B662E09}"/>
              </a:ext>
            </a:extLst>
          </p:cNvPr>
          <p:cNvSpPr/>
          <p:nvPr/>
        </p:nvSpPr>
        <p:spPr>
          <a:xfrm>
            <a:off x="5425780" y="2805965"/>
            <a:ext cx="3043660" cy="920805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6" name="Corchetes 55">
            <a:extLst>
              <a:ext uri="{FF2B5EF4-FFF2-40B4-BE49-F238E27FC236}">
                <a16:creationId xmlns:a16="http://schemas.microsoft.com/office/drawing/2014/main" id="{BF155CBB-379E-4977-AEE3-B8ADBFDB5BD5}"/>
              </a:ext>
            </a:extLst>
          </p:cNvPr>
          <p:cNvSpPr/>
          <p:nvPr/>
        </p:nvSpPr>
        <p:spPr>
          <a:xfrm>
            <a:off x="5371469" y="3933056"/>
            <a:ext cx="3097971" cy="1177230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7" name="Corchetes 56">
            <a:extLst>
              <a:ext uri="{FF2B5EF4-FFF2-40B4-BE49-F238E27FC236}">
                <a16:creationId xmlns:a16="http://schemas.microsoft.com/office/drawing/2014/main" id="{713FD710-4F3E-4317-B29F-37B44A1F387F}"/>
              </a:ext>
            </a:extLst>
          </p:cNvPr>
          <p:cNvSpPr/>
          <p:nvPr/>
        </p:nvSpPr>
        <p:spPr>
          <a:xfrm>
            <a:off x="5088256" y="5479033"/>
            <a:ext cx="6262740" cy="1213171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1" name="Corchetes 60">
            <a:extLst>
              <a:ext uri="{FF2B5EF4-FFF2-40B4-BE49-F238E27FC236}">
                <a16:creationId xmlns:a16="http://schemas.microsoft.com/office/drawing/2014/main" id="{3616B5AD-E4BC-4D5C-8BD7-3EC269747857}"/>
              </a:ext>
            </a:extLst>
          </p:cNvPr>
          <p:cNvSpPr/>
          <p:nvPr/>
        </p:nvSpPr>
        <p:spPr>
          <a:xfrm>
            <a:off x="180513" y="5903376"/>
            <a:ext cx="235512" cy="237244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8AA8FE7E-FDC5-4550-BFCB-743848178884}"/>
              </a:ext>
            </a:extLst>
          </p:cNvPr>
          <p:cNvSpPr txBox="1"/>
          <p:nvPr/>
        </p:nvSpPr>
        <p:spPr>
          <a:xfrm>
            <a:off x="551137" y="5661784"/>
            <a:ext cx="2210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/>
              <a:t>Se corta la ejecución cuando se cambia de estado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56A15630-7336-428B-B0F5-6A2DE1B9F27A}"/>
              </a:ext>
            </a:extLst>
          </p:cNvPr>
          <p:cNvCxnSpPr>
            <a:stCxn id="3" idx="3"/>
            <a:endCxn id="51" idx="1"/>
          </p:cNvCxnSpPr>
          <p:nvPr/>
        </p:nvCxnSpPr>
        <p:spPr>
          <a:xfrm flipV="1">
            <a:off x="2179492" y="2110603"/>
            <a:ext cx="3192877" cy="12013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C506A49C-5695-4F57-BB66-2349B7A23307}"/>
              </a:ext>
            </a:extLst>
          </p:cNvPr>
          <p:cNvCxnSpPr>
            <a:stCxn id="3" idx="3"/>
            <a:endCxn id="10" idx="2"/>
          </p:cNvCxnSpPr>
          <p:nvPr/>
        </p:nvCxnSpPr>
        <p:spPr>
          <a:xfrm flipV="1">
            <a:off x="2179492" y="3253510"/>
            <a:ext cx="3342083" cy="5841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: angular 73">
            <a:extLst>
              <a:ext uri="{FF2B5EF4-FFF2-40B4-BE49-F238E27FC236}">
                <a16:creationId xmlns:a16="http://schemas.microsoft.com/office/drawing/2014/main" id="{6E530B19-99F4-4C61-9DB3-402E243DBB74}"/>
              </a:ext>
            </a:extLst>
          </p:cNvPr>
          <p:cNvCxnSpPr>
            <a:cxnSpLocks/>
            <a:stCxn id="3" idx="2"/>
            <a:endCxn id="12" idx="1"/>
          </p:cNvCxnSpPr>
          <p:nvPr/>
        </p:nvCxnSpPr>
        <p:spPr>
          <a:xfrm rot="16200000" flipH="1">
            <a:off x="2343655" y="2711026"/>
            <a:ext cx="2236681" cy="4054928"/>
          </a:xfrm>
          <a:prstGeom prst="bentConnector3">
            <a:avLst>
              <a:gd name="adj1" fmla="val 8075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: angular 80">
            <a:extLst>
              <a:ext uri="{FF2B5EF4-FFF2-40B4-BE49-F238E27FC236}">
                <a16:creationId xmlns:a16="http://schemas.microsoft.com/office/drawing/2014/main" id="{20ACE6F4-E9C1-4CF8-B28A-7179A30B8689}"/>
              </a:ext>
            </a:extLst>
          </p:cNvPr>
          <p:cNvCxnSpPr>
            <a:stCxn id="3" idx="0"/>
            <a:endCxn id="8" idx="2"/>
          </p:cNvCxnSpPr>
          <p:nvPr/>
        </p:nvCxnSpPr>
        <p:spPr>
          <a:xfrm rot="5400000" flipH="1" flipV="1">
            <a:off x="1789504" y="1057096"/>
            <a:ext cx="1591634" cy="2301581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CuadroTexto 82">
            <a:extLst>
              <a:ext uri="{FF2B5EF4-FFF2-40B4-BE49-F238E27FC236}">
                <a16:creationId xmlns:a16="http://schemas.microsoft.com/office/drawing/2014/main" id="{CE96349A-330E-4875-870D-C2D0C1572B18}"/>
              </a:ext>
            </a:extLst>
          </p:cNvPr>
          <p:cNvSpPr txBox="1"/>
          <p:nvPr/>
        </p:nvSpPr>
        <p:spPr>
          <a:xfrm>
            <a:off x="1938520" y="1037095"/>
            <a:ext cx="1645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Se crea el enemigo</a:t>
            </a:r>
          </a:p>
        </p:txBody>
      </p:sp>
      <p:cxnSp>
        <p:nvCxnSpPr>
          <p:cNvPr id="90" name="Conector recto de flecha 89">
            <a:extLst>
              <a:ext uri="{FF2B5EF4-FFF2-40B4-BE49-F238E27FC236}">
                <a16:creationId xmlns:a16="http://schemas.microsoft.com/office/drawing/2014/main" id="{CD01A0E8-A7FB-45D4-AB4B-F338F9DE2943}"/>
              </a:ext>
            </a:extLst>
          </p:cNvPr>
          <p:cNvCxnSpPr>
            <a:cxnSpLocks/>
            <a:stCxn id="3" idx="3"/>
            <a:endCxn id="11" idx="2"/>
          </p:cNvCxnSpPr>
          <p:nvPr/>
        </p:nvCxnSpPr>
        <p:spPr>
          <a:xfrm>
            <a:off x="2179492" y="3311927"/>
            <a:ext cx="3246288" cy="12136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32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A69CE-6800-4BA4-AB85-563BABE8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-243408"/>
            <a:ext cx="10360501" cy="1223963"/>
          </a:xfrm>
        </p:spPr>
        <p:txBody>
          <a:bodyPr/>
          <a:lstStyle/>
          <a:p>
            <a:r>
              <a:rPr lang="es-ES" dirty="0"/>
              <a:t>Niveles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32E8AB5-0658-47E3-835D-375A906B51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25860" y="1268760"/>
            <a:ext cx="4392488" cy="273630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1CBFB38-DE1B-4C9D-9D84-AFB5709F19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15053" y="2204864"/>
            <a:ext cx="4823976" cy="309634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76192B0-E6A2-40D6-8EB9-79DDB558B909}"/>
              </a:ext>
            </a:extLst>
          </p:cNvPr>
          <p:cNvSpPr txBox="1"/>
          <p:nvPr/>
        </p:nvSpPr>
        <p:spPr>
          <a:xfrm>
            <a:off x="1341884" y="4077071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Nivel tutorial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29E718C-FA10-4492-879D-F5B8E842D2F0}"/>
              </a:ext>
            </a:extLst>
          </p:cNvPr>
          <p:cNvSpPr txBox="1"/>
          <p:nvPr/>
        </p:nvSpPr>
        <p:spPr>
          <a:xfrm>
            <a:off x="7498849" y="5373216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Nivel principal</a:t>
            </a:r>
          </a:p>
        </p:txBody>
      </p:sp>
    </p:spTree>
    <p:extLst>
      <p:ext uri="{BB962C8B-B14F-4D97-AF65-F5344CB8AC3E}">
        <p14:creationId xmlns:p14="http://schemas.microsoft.com/office/powerpoint/2010/main" val="31096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9CBC0-A21A-44D5-859E-3DC45D66E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Elementos del escenario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A67221C-0103-48ED-9A8F-535312DBA880}"/>
              </a:ext>
            </a:extLst>
          </p:cNvPr>
          <p:cNvSpPr/>
          <p:nvPr/>
        </p:nvSpPr>
        <p:spPr>
          <a:xfrm>
            <a:off x="5230316" y="1340768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Actor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1D2ABBA-723A-4B51-88E9-C6D74E835640}"/>
              </a:ext>
            </a:extLst>
          </p:cNvPr>
          <p:cNvSpPr/>
          <p:nvPr/>
        </p:nvSpPr>
        <p:spPr>
          <a:xfrm>
            <a:off x="5230316" y="3153292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Elementos del escenario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BF488DE-7ED0-415D-83B1-A7B74FB37703}"/>
              </a:ext>
            </a:extLst>
          </p:cNvPr>
          <p:cNvSpPr/>
          <p:nvPr/>
        </p:nvSpPr>
        <p:spPr>
          <a:xfrm>
            <a:off x="1548302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err="1"/>
              <a:t>Teleport</a:t>
            </a:r>
            <a:endParaRPr lang="es-ES" sz="200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CD418BD-C915-4B03-AC2F-0E5FE701F712}"/>
              </a:ext>
            </a:extLst>
          </p:cNvPr>
          <p:cNvSpPr/>
          <p:nvPr/>
        </p:nvSpPr>
        <p:spPr>
          <a:xfrm>
            <a:off x="5230316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Botiquín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5AC704FB-5380-42E1-AFDE-684EA5114CA7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6166420" y="2183160"/>
            <a:ext cx="0" cy="970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16720CB-30B6-4CE0-B223-2893C755E7CF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484406" y="3995684"/>
            <a:ext cx="3682014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9365156F-67A4-4367-B866-BE60254E9E2A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6166420" y="3995684"/>
            <a:ext cx="0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1A34705E-9F52-40AB-A811-33001431C946}"/>
              </a:ext>
            </a:extLst>
          </p:cNvPr>
          <p:cNvSpPr/>
          <p:nvPr/>
        </p:nvSpPr>
        <p:spPr>
          <a:xfrm>
            <a:off x="8912330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Esferas de </a:t>
            </a:r>
            <a:r>
              <a:rPr lang="es-ES" sz="2000" dirty="0" err="1"/>
              <a:t>energia</a:t>
            </a:r>
            <a:endParaRPr lang="es-ES" sz="2000" dirty="0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426A43E-9F81-4909-B843-FA75F4C926BA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6166420" y="3995684"/>
            <a:ext cx="3682014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1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ED3498-2CA8-4B34-8BEE-156A0780B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Elementos del escenario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D57C8E-61A5-46DD-BD0A-06C43804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60" y="1408557"/>
            <a:ext cx="2952328" cy="245249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0A2C2E1-134F-47E3-88CE-BC8C8BBF7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240" y="3068960"/>
            <a:ext cx="3096344" cy="298850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D41896-4879-4458-A753-087C03EAF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8668" y="1259811"/>
            <a:ext cx="2856591" cy="269328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EF7A9E4-3990-456B-9B82-0D2003555FDD}"/>
              </a:ext>
            </a:extLst>
          </p:cNvPr>
          <p:cNvSpPr txBox="1"/>
          <p:nvPr/>
        </p:nvSpPr>
        <p:spPr>
          <a:xfrm>
            <a:off x="1485900" y="3953096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Botiquín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8D5547-A39D-4161-9B3A-62FBAF58F990}"/>
              </a:ext>
            </a:extLst>
          </p:cNvPr>
          <p:cNvSpPr txBox="1"/>
          <p:nvPr/>
        </p:nvSpPr>
        <p:spPr>
          <a:xfrm>
            <a:off x="5122304" y="6165304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Teletransportador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DD59044-0A01-4C4D-9F6B-30AFA2121CB3}"/>
              </a:ext>
            </a:extLst>
          </p:cNvPr>
          <p:cNvSpPr txBox="1"/>
          <p:nvPr/>
        </p:nvSpPr>
        <p:spPr>
          <a:xfrm>
            <a:off x="8854855" y="4022735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Esfera de </a:t>
            </a:r>
            <a:r>
              <a:rPr lang="es-ES" sz="1600" dirty="0" err="1"/>
              <a:t>energia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73869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B46102-4E98-459C-8601-B42E2E451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054" y="-459432"/>
            <a:ext cx="10360501" cy="1223963"/>
          </a:xfrm>
        </p:spPr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41FE95-3123-4B82-9100-E7498BD41204}"/>
              </a:ext>
            </a:extLst>
          </p:cNvPr>
          <p:cNvSpPr txBox="1"/>
          <p:nvPr/>
        </p:nvSpPr>
        <p:spPr>
          <a:xfrm>
            <a:off x="1652994" y="620688"/>
            <a:ext cx="9289032" cy="6031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Motivación del proyecto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Género </a:t>
            </a:r>
            <a:r>
              <a:rPr lang="es-ES" sz="2600" dirty="0" err="1"/>
              <a:t>Hack</a:t>
            </a:r>
            <a:r>
              <a:rPr lang="es-ES" sz="2600" dirty="0"/>
              <a:t> ‘n’ </a:t>
            </a:r>
            <a:r>
              <a:rPr lang="es-ES" sz="2600" dirty="0" err="1"/>
              <a:t>Slash</a:t>
            </a:r>
            <a:endParaRPr lang="es-ES" sz="26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Objetivos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 err="1"/>
              <a:t>BluePrints</a:t>
            </a:r>
            <a:endParaRPr lang="es-ES" sz="26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Arquitectura del juego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Jugador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Enemigos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Elementos del escenario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Interfaz gráfica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253908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E5006-ECE4-4E43-8A02-F224E399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Interfaz gráfica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8C5CF25F-17CC-4E22-A6A9-59490F5A9095}"/>
              </a:ext>
            </a:extLst>
          </p:cNvPr>
          <p:cNvSpPr/>
          <p:nvPr/>
        </p:nvSpPr>
        <p:spPr>
          <a:xfrm>
            <a:off x="1197868" y="3308828"/>
            <a:ext cx="1919598" cy="674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Menú Principal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BD954AB9-399F-4EB5-82C7-A09CCBF56434}"/>
              </a:ext>
            </a:extLst>
          </p:cNvPr>
          <p:cNvSpPr/>
          <p:nvPr/>
        </p:nvSpPr>
        <p:spPr>
          <a:xfrm>
            <a:off x="4819958" y="937589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Nuevo juego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34E19D2-8D7D-47B0-A11F-D03BF886B1AF}"/>
              </a:ext>
            </a:extLst>
          </p:cNvPr>
          <p:cNvSpPr/>
          <p:nvPr/>
        </p:nvSpPr>
        <p:spPr>
          <a:xfrm>
            <a:off x="4819957" y="2492661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Controles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69858EB6-E121-4D76-AA89-E53A618A56B3}"/>
              </a:ext>
            </a:extLst>
          </p:cNvPr>
          <p:cNvSpPr/>
          <p:nvPr/>
        </p:nvSpPr>
        <p:spPr>
          <a:xfrm>
            <a:off x="4819957" y="3695210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Opciones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1CC807C1-4494-4514-8435-08BCF57643B5}"/>
              </a:ext>
            </a:extLst>
          </p:cNvPr>
          <p:cNvSpPr/>
          <p:nvPr/>
        </p:nvSpPr>
        <p:spPr>
          <a:xfrm>
            <a:off x="4819958" y="5241163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Salir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5F30863A-F7AD-4E77-8EA0-4761CE7A5CD7}"/>
              </a:ext>
            </a:extLst>
          </p:cNvPr>
          <p:cNvSpPr/>
          <p:nvPr/>
        </p:nvSpPr>
        <p:spPr>
          <a:xfrm>
            <a:off x="8692100" y="937588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Juego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30133F7C-EB1D-4509-B937-94EF93B5E5C7}"/>
              </a:ext>
            </a:extLst>
          </p:cNvPr>
          <p:cNvSpPr/>
          <p:nvPr/>
        </p:nvSpPr>
        <p:spPr>
          <a:xfrm>
            <a:off x="8782356" y="2492660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Menú de controles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831E5A1C-7B45-4F66-9811-C47E84079129}"/>
              </a:ext>
            </a:extLst>
          </p:cNvPr>
          <p:cNvSpPr/>
          <p:nvPr/>
        </p:nvSpPr>
        <p:spPr>
          <a:xfrm>
            <a:off x="9031561" y="5025138"/>
            <a:ext cx="1540799" cy="1008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Cerrar juego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B14D4C0-2C36-4AB6-AA52-D4BD099B7442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 flipV="1">
            <a:off x="3117466" y="1225739"/>
            <a:ext cx="1702492" cy="24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20F4825F-B20F-4D59-94C9-3A2FAAD0F318}"/>
              </a:ext>
            </a:extLst>
          </p:cNvPr>
          <p:cNvCxnSpPr>
            <a:stCxn id="34" idx="3"/>
            <a:endCxn id="36" idx="1"/>
          </p:cNvCxnSpPr>
          <p:nvPr/>
        </p:nvCxnSpPr>
        <p:spPr>
          <a:xfrm flipV="1">
            <a:off x="3117466" y="2780811"/>
            <a:ext cx="1702491" cy="865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82AB70BA-B0B9-4A94-9003-77160E7B3E21}"/>
              </a:ext>
            </a:extLst>
          </p:cNvPr>
          <p:cNvCxnSpPr>
            <a:stCxn id="34" idx="3"/>
            <a:endCxn id="37" idx="1"/>
          </p:cNvCxnSpPr>
          <p:nvPr/>
        </p:nvCxnSpPr>
        <p:spPr>
          <a:xfrm>
            <a:off x="3117466" y="3646094"/>
            <a:ext cx="1702491" cy="337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F59709AB-8901-41A5-A132-BD7328D9857F}"/>
              </a:ext>
            </a:extLst>
          </p:cNvPr>
          <p:cNvCxnSpPr>
            <a:stCxn id="34" idx="3"/>
            <a:endCxn id="38" idx="1"/>
          </p:cNvCxnSpPr>
          <p:nvPr/>
        </p:nvCxnSpPr>
        <p:spPr>
          <a:xfrm>
            <a:off x="3117466" y="3646094"/>
            <a:ext cx="1702492" cy="188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8584F3B1-206E-4D69-BCF2-89B6CEC75FAE}"/>
              </a:ext>
            </a:extLst>
          </p:cNvPr>
          <p:cNvCxnSpPr>
            <a:stCxn id="35" idx="3"/>
            <a:endCxn id="39" idx="1"/>
          </p:cNvCxnSpPr>
          <p:nvPr/>
        </p:nvCxnSpPr>
        <p:spPr>
          <a:xfrm flipV="1">
            <a:off x="6609962" y="1225738"/>
            <a:ext cx="20821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5080A7E9-2D0F-42DE-B2EA-D63C3AA06481}"/>
              </a:ext>
            </a:extLst>
          </p:cNvPr>
          <p:cNvCxnSpPr>
            <a:cxnSpLocks/>
            <a:stCxn id="38" idx="3"/>
            <a:endCxn id="41" idx="2"/>
          </p:cNvCxnSpPr>
          <p:nvPr/>
        </p:nvCxnSpPr>
        <p:spPr>
          <a:xfrm flipV="1">
            <a:off x="6609962" y="5529312"/>
            <a:ext cx="242159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6A860A9F-A371-4690-B7D9-E04E388938C8}"/>
              </a:ext>
            </a:extLst>
          </p:cNvPr>
          <p:cNvCxnSpPr>
            <a:stCxn id="36" idx="3"/>
            <a:endCxn id="40" idx="1"/>
          </p:cNvCxnSpPr>
          <p:nvPr/>
        </p:nvCxnSpPr>
        <p:spPr>
          <a:xfrm flipV="1">
            <a:off x="6609961" y="2780810"/>
            <a:ext cx="217239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282AD46-56B8-494C-88A0-28E22718A2C7}"/>
              </a:ext>
            </a:extLst>
          </p:cNvPr>
          <p:cNvCxnSpPr>
            <a:stCxn id="40" idx="1"/>
            <a:endCxn id="36" idx="3"/>
          </p:cNvCxnSpPr>
          <p:nvPr/>
        </p:nvCxnSpPr>
        <p:spPr>
          <a:xfrm flipH="1">
            <a:off x="6609961" y="2780810"/>
            <a:ext cx="217239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8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E5006-ECE4-4E43-8A02-F224E399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Interfaz gráfica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89DCF9-B514-4EA8-9B65-5DD0D05035C5}"/>
              </a:ext>
            </a:extLst>
          </p:cNvPr>
          <p:cNvPicPr/>
          <p:nvPr/>
        </p:nvPicPr>
        <p:blipFill rotWithShape="1">
          <a:blip r:embed="rId2"/>
          <a:srcRect l="16309" t="10526" r="20191" b="34035"/>
          <a:stretch/>
        </p:blipFill>
        <p:spPr bwMode="auto">
          <a:xfrm>
            <a:off x="1701924" y="1196752"/>
            <a:ext cx="9001000" cy="50405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23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7845C7-2B22-46FE-ADCE-380C78C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C4AD802-B7AC-48BE-961A-9C474A265F17}"/>
              </a:ext>
            </a:extLst>
          </p:cNvPr>
          <p:cNvSpPr txBox="1"/>
          <p:nvPr/>
        </p:nvSpPr>
        <p:spPr>
          <a:xfrm>
            <a:off x="1261225" y="1196752"/>
            <a:ext cx="1022513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El desarrollo del proyecto ha sido satisfactorio.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Se ha creado una base sólida para crear un juego de este género.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Se han cumplido con los requisitos del proyecto.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Gracias a los </a:t>
            </a:r>
            <a:r>
              <a:rPr lang="es-ES" sz="2800" dirty="0" err="1"/>
              <a:t>BluePrints</a:t>
            </a:r>
            <a:r>
              <a:rPr lang="es-ES" sz="2800" dirty="0"/>
              <a:t> es un motor intuitivo para crear juegos.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Para crear un producto completo, se necesita un equipo </a:t>
            </a:r>
            <a:r>
              <a:rPr lang="es-ES" sz="2800"/>
              <a:t>multidisciplinar.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63484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D429027-F6C3-490B-869B-B8F8DB5C7CE5}"/>
              </a:ext>
            </a:extLst>
          </p:cNvPr>
          <p:cNvSpPr txBox="1"/>
          <p:nvPr/>
        </p:nvSpPr>
        <p:spPr>
          <a:xfrm>
            <a:off x="1557908" y="2636912"/>
            <a:ext cx="91450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/>
              <a:t>Hora del video</a:t>
            </a:r>
          </a:p>
        </p:txBody>
      </p:sp>
    </p:spTree>
    <p:extLst>
      <p:ext uri="{BB962C8B-B14F-4D97-AF65-F5344CB8AC3E}">
        <p14:creationId xmlns:p14="http://schemas.microsoft.com/office/powerpoint/2010/main" val="21775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3D7EFC3-622C-4415-B78B-4449F25477F0}"/>
              </a:ext>
            </a:extLst>
          </p:cNvPr>
          <p:cNvSpPr txBox="1"/>
          <p:nvPr/>
        </p:nvSpPr>
        <p:spPr>
          <a:xfrm>
            <a:off x="1557908" y="1268760"/>
            <a:ext cx="91450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/>
              <a:t>¿Alguna pregunta?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103F829-C1CD-4504-948D-7AA0F8578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228" y="3068960"/>
            <a:ext cx="3045718" cy="304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18883" y="-29474"/>
            <a:ext cx="10360501" cy="1223963"/>
          </a:xfrm>
        </p:spPr>
        <p:txBody>
          <a:bodyPr rtlCol="0"/>
          <a:lstStyle/>
          <a:p>
            <a:pPr rtl="0"/>
            <a:r>
              <a:rPr lang="es-ES" dirty="0"/>
              <a:t>Motivación del proyecto</a:t>
            </a:r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es-ES" dirty="0"/>
              <a:t>Mejorar mis capacidades de programación.</a:t>
            </a:r>
          </a:p>
          <a:p>
            <a:endParaRPr lang="es-ES" dirty="0"/>
          </a:p>
          <a:p>
            <a:pPr rtl="0"/>
            <a:r>
              <a:rPr lang="es-ES" dirty="0"/>
              <a:t>Aprender un motor actual usado en la industria.</a:t>
            </a:r>
          </a:p>
          <a:p>
            <a:pPr marL="0" indent="0" rtl="0">
              <a:buNone/>
            </a:pPr>
            <a:endParaRPr lang="es-ES" dirty="0"/>
          </a:p>
          <a:p>
            <a:pPr rtl="0"/>
            <a:r>
              <a:rPr lang="es-ES" dirty="0"/>
              <a:t>Desarrollar un juego completo y jugable.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>
          <a:xfrm>
            <a:off x="1125860" y="-99392"/>
            <a:ext cx="10360501" cy="1223963"/>
          </a:xfrm>
        </p:spPr>
        <p:txBody>
          <a:bodyPr rtlCol="0"/>
          <a:lstStyle/>
          <a:p>
            <a:pPr rtl="0"/>
            <a:r>
              <a:rPr lang="es-ES" dirty="0"/>
              <a:t>Género </a:t>
            </a:r>
            <a:r>
              <a:rPr lang="es-ES" dirty="0" err="1"/>
              <a:t>Hack</a:t>
            </a:r>
            <a:r>
              <a:rPr lang="es-ES" dirty="0"/>
              <a:t> ‘n’ </a:t>
            </a:r>
            <a:r>
              <a:rPr lang="es-ES" dirty="0" err="1"/>
              <a:t>slash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BA8379-9C6D-43C4-826D-BE0FEB4FBEC5}"/>
              </a:ext>
            </a:extLst>
          </p:cNvPr>
          <p:cNvSpPr txBox="1"/>
          <p:nvPr/>
        </p:nvSpPr>
        <p:spPr>
          <a:xfrm>
            <a:off x="1394577" y="1844824"/>
            <a:ext cx="100091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Se enfatiza el combate cuerpo a cuerpo o con armas.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Juegos frenéticos y rápidos.</a:t>
            </a:r>
          </a:p>
          <a:p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Tiene mecánicas distintivas.</a:t>
            </a: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F9049-1753-4DA8-8732-01F285DA6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es-ES" dirty="0"/>
              <a:t>Ejemplos del género</a:t>
            </a:r>
            <a:br>
              <a:rPr lang="es-ES" dirty="0"/>
            </a:br>
            <a:endParaRPr lang="es-ES" dirty="0"/>
          </a:p>
        </p:txBody>
      </p:sp>
      <p:pic>
        <p:nvPicPr>
          <p:cNvPr id="5" name="Imagen 4" descr="Imagen que contiene suelo, fuego, edificio, exterior&#10;&#10;Descripción generada con confianza muy alta">
            <a:extLst>
              <a:ext uri="{FF2B5EF4-FFF2-40B4-BE49-F238E27FC236}">
                <a16:creationId xmlns:a16="http://schemas.microsoft.com/office/drawing/2014/main" id="{2506FD9A-894B-4CE3-8E30-2929184FC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1412776"/>
            <a:ext cx="3312368" cy="2324973"/>
          </a:xfrm>
          <a:prstGeom prst="rect">
            <a:avLst/>
          </a:prstGeom>
        </p:spPr>
      </p:pic>
      <p:pic>
        <p:nvPicPr>
          <p:cNvPr id="7" name="Imagen 6" descr="Imagen que contiene árbol&#10;&#10;Descripción generada con confianza muy alta">
            <a:extLst>
              <a:ext uri="{FF2B5EF4-FFF2-40B4-BE49-F238E27FC236}">
                <a16:creationId xmlns:a16="http://schemas.microsoft.com/office/drawing/2014/main" id="{D0D03751-B514-47B8-ACC3-6EC5DAD68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249" y="3840143"/>
            <a:ext cx="3768419" cy="2448272"/>
          </a:xfrm>
          <a:prstGeom prst="rect">
            <a:avLst/>
          </a:prstGeom>
        </p:spPr>
      </p:pic>
      <p:pic>
        <p:nvPicPr>
          <p:cNvPr id="9" name="Imagen 8" descr="Imagen que contiene interior, sentado&#10;&#10;Descripción generada con confianza alta">
            <a:extLst>
              <a:ext uri="{FF2B5EF4-FFF2-40B4-BE49-F238E27FC236}">
                <a16:creationId xmlns:a16="http://schemas.microsoft.com/office/drawing/2014/main" id="{35B557C6-3438-4525-AD19-329AF5CA51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588" y="1014516"/>
            <a:ext cx="4129888" cy="232497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EF6085F-073F-49EE-8BBA-8226D40A85D7}"/>
              </a:ext>
            </a:extLst>
          </p:cNvPr>
          <p:cNvSpPr txBox="1"/>
          <p:nvPr/>
        </p:nvSpPr>
        <p:spPr>
          <a:xfrm>
            <a:off x="1107181" y="3861048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/>
              <a:t>God</a:t>
            </a:r>
            <a:r>
              <a:rPr lang="es-ES" sz="1600" dirty="0"/>
              <a:t> </a:t>
            </a:r>
            <a:r>
              <a:rPr lang="es-ES" sz="1600" dirty="0" err="1"/>
              <a:t>of</a:t>
            </a:r>
            <a:r>
              <a:rPr lang="es-ES" sz="1600" dirty="0"/>
              <a:t> </a:t>
            </a:r>
            <a:r>
              <a:rPr lang="es-ES" sz="1600" dirty="0" err="1"/>
              <a:t>war</a:t>
            </a:r>
            <a:endParaRPr lang="es-ES" sz="16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874D5AA-2ADF-473E-BF14-21D4926727CD}"/>
              </a:ext>
            </a:extLst>
          </p:cNvPr>
          <p:cNvSpPr txBox="1"/>
          <p:nvPr/>
        </p:nvSpPr>
        <p:spPr>
          <a:xfrm>
            <a:off x="8415997" y="3504992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/>
              <a:t>Bayonetta</a:t>
            </a:r>
            <a:endParaRPr lang="es-ES" sz="16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3B50724-950C-4217-8A7B-0A364E709E82}"/>
              </a:ext>
            </a:extLst>
          </p:cNvPr>
          <p:cNvSpPr txBox="1"/>
          <p:nvPr/>
        </p:nvSpPr>
        <p:spPr>
          <a:xfrm>
            <a:off x="4993549" y="6343122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Metal </a:t>
            </a:r>
            <a:r>
              <a:rPr lang="es-ES" sz="1600" dirty="0" err="1"/>
              <a:t>Gear</a:t>
            </a:r>
            <a:r>
              <a:rPr lang="es-ES" sz="1600" dirty="0"/>
              <a:t> </a:t>
            </a:r>
            <a:r>
              <a:rPr lang="es-ES" sz="1600" dirty="0" err="1"/>
              <a:t>Rising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71675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273F373-4029-4040-BD14-C167D736F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-387424"/>
            <a:ext cx="10360501" cy="1223963"/>
          </a:xfrm>
        </p:spPr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4B0905-D342-40C3-A390-729263C6D5A0}"/>
              </a:ext>
            </a:extLst>
          </p:cNvPr>
          <p:cNvSpPr txBox="1"/>
          <p:nvPr/>
        </p:nvSpPr>
        <p:spPr>
          <a:xfrm>
            <a:off x="1217185" y="980728"/>
            <a:ext cx="1008112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Desarrollar un videojuego del género </a:t>
            </a:r>
            <a:r>
              <a:rPr lang="es-ES" sz="2800" dirty="0" err="1"/>
              <a:t>Hack</a:t>
            </a:r>
            <a:r>
              <a:rPr lang="es-ES" sz="2800" dirty="0"/>
              <a:t> ‘n’ </a:t>
            </a:r>
            <a:r>
              <a:rPr lang="es-ES" sz="2800" dirty="0" err="1"/>
              <a:t>Slash</a:t>
            </a:r>
            <a:r>
              <a:rPr lang="es-ES" sz="2800" dirty="0"/>
              <a:t> en </a:t>
            </a:r>
            <a:r>
              <a:rPr lang="es-ES" sz="2800" dirty="0" err="1"/>
              <a:t>Unreal</a:t>
            </a:r>
            <a:r>
              <a:rPr lang="es-ES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Tener un nivel jugable.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Implementar una IA sólida y entretenida.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Diseñar una arquitectura de videojuego en </a:t>
            </a:r>
            <a:r>
              <a:rPr lang="es-ES" sz="2800" dirty="0" err="1"/>
              <a:t>Unreal</a:t>
            </a:r>
            <a:r>
              <a:rPr lang="es-ES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Desarrollar componentes reutilizables para las distintas clases.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Crear un sistema de animaciones para cada personaje del juego.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Diseñar unos menús acorde con el juego.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BA4B9-E96A-403C-BA8F-3A58321B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171400"/>
            <a:ext cx="10360501" cy="1223963"/>
          </a:xfrm>
        </p:spPr>
        <p:txBody>
          <a:bodyPr/>
          <a:lstStyle/>
          <a:p>
            <a:r>
              <a:rPr lang="es-ES" dirty="0" err="1"/>
              <a:t>BluePrints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C7124C-58EE-403C-A828-71784C701EF4}"/>
              </a:ext>
            </a:extLst>
          </p:cNvPr>
          <p:cNvSpPr txBox="1"/>
          <p:nvPr/>
        </p:nvSpPr>
        <p:spPr>
          <a:xfrm>
            <a:off x="1409566" y="1412776"/>
            <a:ext cx="99371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Son nodos que permiten programar gráficamente.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Tienen entradas y salidas de variables para ser usadas y modificadas por otros </a:t>
            </a:r>
            <a:r>
              <a:rPr lang="es-ES" sz="2800" dirty="0" err="1"/>
              <a:t>BluePrints</a:t>
            </a:r>
            <a:r>
              <a:rPr lang="es-ES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Son muy usados a la hora de prototipar mecánicas del juego.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Permiten crear las mismas estructuras que en un lenguaje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353642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BA4B9-E96A-403C-BA8F-3A58321B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459519"/>
            <a:ext cx="10360501" cy="1223963"/>
          </a:xfrm>
        </p:spPr>
        <p:txBody>
          <a:bodyPr/>
          <a:lstStyle/>
          <a:p>
            <a:r>
              <a:rPr lang="es-ES" dirty="0" err="1"/>
              <a:t>BluePrints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E2450E-589E-4C7D-8685-A1934F5EEA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45940" y="1052563"/>
            <a:ext cx="3528392" cy="230425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6A3046-94E5-4ED0-B7A5-53B4EE70FF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02524" y="1700808"/>
            <a:ext cx="4716244" cy="313986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FDE8D51-719C-462B-8111-A8AD44B3F441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43" b="20823"/>
          <a:stretch/>
        </p:blipFill>
        <p:spPr bwMode="auto">
          <a:xfrm>
            <a:off x="2061964" y="3933056"/>
            <a:ext cx="4716244" cy="26642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6574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AC08BB-4909-4BAE-8C42-552B1DB39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-385915"/>
            <a:ext cx="10360501" cy="1223963"/>
          </a:xfrm>
        </p:spPr>
        <p:txBody>
          <a:bodyPr/>
          <a:lstStyle/>
          <a:p>
            <a:r>
              <a:rPr lang="es-ES" dirty="0"/>
              <a:t>Arquitectura general del juego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61CA4EBF-6D9A-449C-9441-2847A7F96FEB}"/>
              </a:ext>
            </a:extLst>
          </p:cNvPr>
          <p:cNvSpPr/>
          <p:nvPr/>
        </p:nvSpPr>
        <p:spPr>
          <a:xfrm>
            <a:off x="5010224" y="2034369"/>
            <a:ext cx="1316489" cy="1138313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Base de datos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2E1E015-E516-4B22-8EBD-9B00A33B9CF5}"/>
              </a:ext>
            </a:extLst>
          </p:cNvPr>
          <p:cNvSpPr/>
          <p:nvPr/>
        </p:nvSpPr>
        <p:spPr>
          <a:xfrm>
            <a:off x="4643410" y="3697795"/>
            <a:ext cx="2016224" cy="67667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Animaciones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C0E1503-3D5B-4CD5-A507-55DDE18C6563}"/>
              </a:ext>
            </a:extLst>
          </p:cNvPr>
          <p:cNvSpPr/>
          <p:nvPr/>
        </p:nvSpPr>
        <p:spPr>
          <a:xfrm>
            <a:off x="5010224" y="4918871"/>
            <a:ext cx="1074198" cy="75460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IA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8BC843B-F26F-424B-AFA0-596A6407DF0B}"/>
              </a:ext>
            </a:extLst>
          </p:cNvPr>
          <p:cNvSpPr/>
          <p:nvPr/>
        </p:nvSpPr>
        <p:spPr>
          <a:xfrm>
            <a:off x="9501095" y="1759750"/>
            <a:ext cx="1597980" cy="994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Jugador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0940966-B78B-4081-B47D-3F428093BFAF}"/>
              </a:ext>
            </a:extLst>
          </p:cNvPr>
          <p:cNvSpPr/>
          <p:nvPr/>
        </p:nvSpPr>
        <p:spPr>
          <a:xfrm>
            <a:off x="9431918" y="4869647"/>
            <a:ext cx="159798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NPC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BF5BC37-32F1-4363-81B1-0449DB350040}"/>
              </a:ext>
            </a:extLst>
          </p:cNvPr>
          <p:cNvSpPr/>
          <p:nvPr/>
        </p:nvSpPr>
        <p:spPr>
          <a:xfrm>
            <a:off x="919700" y="3046423"/>
            <a:ext cx="1839193" cy="11383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Elementos</a:t>
            </a:r>
          </a:p>
          <a:p>
            <a:pPr algn="ctr"/>
            <a:r>
              <a:rPr lang="es-ES" dirty="0"/>
              <a:t>del</a:t>
            </a:r>
          </a:p>
          <a:p>
            <a:pPr algn="ctr"/>
            <a:r>
              <a:rPr lang="es-ES" dirty="0"/>
              <a:t>escenario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81565F4-9E0D-4A3D-AD7D-533769094D15}"/>
              </a:ext>
            </a:extLst>
          </p:cNvPr>
          <p:cNvSpPr/>
          <p:nvPr/>
        </p:nvSpPr>
        <p:spPr>
          <a:xfrm>
            <a:off x="688881" y="5409420"/>
            <a:ext cx="230819" cy="204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252EF07-85CE-43DB-BC01-C9F2DF3D42A8}"/>
              </a:ext>
            </a:extLst>
          </p:cNvPr>
          <p:cNvSpPr/>
          <p:nvPr/>
        </p:nvSpPr>
        <p:spPr>
          <a:xfrm>
            <a:off x="688881" y="5933203"/>
            <a:ext cx="230819" cy="2041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24B0D924-62B9-402A-B085-E39B6340158E}"/>
              </a:ext>
            </a:extLst>
          </p:cNvPr>
          <p:cNvCxnSpPr>
            <a:cxnSpLocks/>
            <a:stCxn id="6" idx="1"/>
            <a:endCxn id="3" idx="3"/>
          </p:cNvCxnSpPr>
          <p:nvPr/>
        </p:nvCxnSpPr>
        <p:spPr>
          <a:xfrm flipH="1">
            <a:off x="6326713" y="2256900"/>
            <a:ext cx="3174382" cy="346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FD666C8-68B3-48AA-AA30-6F928D123DF3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6659634" y="2256900"/>
            <a:ext cx="2841461" cy="177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FF9CD1EF-A123-4080-9289-16CDD75C7043}"/>
              </a:ext>
            </a:extLst>
          </p:cNvPr>
          <p:cNvCxnSpPr>
            <a:cxnSpLocks/>
            <a:stCxn id="7" idx="1"/>
            <a:endCxn id="4" idx="3"/>
          </p:cNvCxnSpPr>
          <p:nvPr/>
        </p:nvCxnSpPr>
        <p:spPr>
          <a:xfrm flipH="1" flipV="1">
            <a:off x="6659634" y="4036133"/>
            <a:ext cx="2772284" cy="1290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21CB475-7ED6-419E-A35B-88DFC312AFFF}"/>
              </a:ext>
            </a:extLst>
          </p:cNvPr>
          <p:cNvCxnSpPr>
            <a:stCxn id="7" idx="1"/>
            <a:endCxn id="5" idx="3"/>
          </p:cNvCxnSpPr>
          <p:nvPr/>
        </p:nvCxnSpPr>
        <p:spPr>
          <a:xfrm flipH="1" flipV="1">
            <a:off x="6084422" y="5296172"/>
            <a:ext cx="3347496" cy="30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946A7F06-A9AE-44CD-8FB2-82A685FAE86B}"/>
              </a:ext>
            </a:extLst>
          </p:cNvPr>
          <p:cNvCxnSpPr>
            <a:cxnSpLocks/>
            <a:stCxn id="7" idx="1"/>
            <a:endCxn id="3" idx="3"/>
          </p:cNvCxnSpPr>
          <p:nvPr/>
        </p:nvCxnSpPr>
        <p:spPr>
          <a:xfrm flipH="1" flipV="1">
            <a:off x="6326713" y="2603526"/>
            <a:ext cx="3105205" cy="2723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8880EBFB-F595-4272-8C74-EA9113D038D2}"/>
              </a:ext>
            </a:extLst>
          </p:cNvPr>
          <p:cNvCxnSpPr>
            <a:cxnSpLocks/>
            <a:stCxn id="8" idx="3"/>
            <a:endCxn id="3" idx="1"/>
          </p:cNvCxnSpPr>
          <p:nvPr/>
        </p:nvCxnSpPr>
        <p:spPr>
          <a:xfrm flipV="1">
            <a:off x="2758893" y="2603526"/>
            <a:ext cx="2251331" cy="1012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0596716-33A3-469C-8472-D203F83E4255}"/>
              </a:ext>
            </a:extLst>
          </p:cNvPr>
          <p:cNvSpPr txBox="1"/>
          <p:nvPr/>
        </p:nvSpPr>
        <p:spPr>
          <a:xfrm>
            <a:off x="981844" y="5326847"/>
            <a:ext cx="2388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Clases únicas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385EFA7-C38F-42D1-A041-1903FBBE8AAB}"/>
              </a:ext>
            </a:extLst>
          </p:cNvPr>
          <p:cNvSpPr txBox="1"/>
          <p:nvPr/>
        </p:nvSpPr>
        <p:spPr>
          <a:xfrm>
            <a:off x="972967" y="5832874"/>
            <a:ext cx="2889197" cy="476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Clases compartidas</a:t>
            </a:r>
          </a:p>
        </p:txBody>
      </p:sp>
    </p:spTree>
    <p:extLst>
      <p:ext uri="{BB962C8B-B14F-4D97-AF65-F5344CB8AC3E}">
        <p14:creationId xmlns:p14="http://schemas.microsoft.com/office/powerpoint/2010/main" val="238785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nología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60_TF02787990_TF02787990.potx" id="{711CCDD4-BD90-4388-A31E-EA977055FCFF}" vid="{C5F9FE6A-8390-4E5A-B0DB-91EA047CC61C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873beb7-5857-4685-be1f-d57550cc96c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circuito de líneas triple (pantalla panorámica)</Template>
  <TotalTime>1118</TotalTime>
  <Words>592</Words>
  <Application>Microsoft Office PowerPoint</Application>
  <PresentationFormat>Personalizado</PresentationFormat>
  <Paragraphs>182</Paragraphs>
  <Slides>24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7" baseType="lpstr">
      <vt:lpstr>Arial</vt:lpstr>
      <vt:lpstr>Calibri</vt:lpstr>
      <vt:lpstr>Tecnología 16x9</vt:lpstr>
      <vt:lpstr>Desarrollo de un videojuego con Unreal Engine 4</vt:lpstr>
      <vt:lpstr>Índice</vt:lpstr>
      <vt:lpstr>Motivación del proyecto</vt:lpstr>
      <vt:lpstr>Género Hack ‘n’ slash</vt:lpstr>
      <vt:lpstr>Ejemplos del género </vt:lpstr>
      <vt:lpstr>Objetivos</vt:lpstr>
      <vt:lpstr>BluePrints</vt:lpstr>
      <vt:lpstr>BluePrints</vt:lpstr>
      <vt:lpstr>Arquitectura general del juego</vt:lpstr>
      <vt:lpstr>Jugador</vt:lpstr>
      <vt:lpstr>Jugador</vt:lpstr>
      <vt:lpstr>Sistema de combate</vt:lpstr>
      <vt:lpstr>Enemigos</vt:lpstr>
      <vt:lpstr>Tipos de enemigos</vt:lpstr>
      <vt:lpstr>Enemigos</vt:lpstr>
      <vt:lpstr>IA de los enemigos</vt:lpstr>
      <vt:lpstr>Niveles</vt:lpstr>
      <vt:lpstr>Elementos del escenario</vt:lpstr>
      <vt:lpstr>Elementos del escenario</vt:lpstr>
      <vt:lpstr>Interfaz gráfica</vt:lpstr>
      <vt:lpstr>Interfaz gráfica</vt:lpstr>
      <vt:lpstr>Conclusiones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un videojuego con Unreal Engine 4</dc:title>
  <dc:creator>DAVID SEGARRA RODRIGUEZ</dc:creator>
  <cp:lastModifiedBy>DAVID SEGARRA RODRIGUEZ</cp:lastModifiedBy>
  <cp:revision>97</cp:revision>
  <dcterms:created xsi:type="dcterms:W3CDTF">2018-06-01T14:45:15Z</dcterms:created>
  <dcterms:modified xsi:type="dcterms:W3CDTF">2018-06-09T15:07:19Z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